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63" r:id="rId4"/>
    <p:sldId id="266" r:id="rId5"/>
    <p:sldId id="284" r:id="rId6"/>
    <p:sldId id="285" r:id="rId7"/>
    <p:sldId id="271" r:id="rId8"/>
    <p:sldId id="286" r:id="rId9"/>
    <p:sldId id="26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210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20" y="3463020"/>
            <a:ext cx="5514509" cy="752539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320" y="4583175"/>
            <a:ext cx="551450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0" y="6028267"/>
            <a:ext cx="4193157" cy="508528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488113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/>
        </p:nvSpPr>
        <p:spPr>
          <a:xfrm>
            <a:off x="0" y="6499225"/>
            <a:ext cx="9144000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2412849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99" y="1794218"/>
            <a:ext cx="4206713" cy="438115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39" y="1794218"/>
            <a:ext cx="4196473" cy="438115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0" indent="0">
              <a:buFont typeface="Arial"/>
              <a:buNone/>
              <a:defRPr sz="1600"/>
            </a:lvl2pPr>
            <a:lvl3pPr marL="0" indent="0">
              <a:buFont typeface="Arial"/>
              <a:buNone/>
              <a:defRPr sz="1600"/>
            </a:lvl3pPr>
            <a:lvl4pPr marL="0" indent="0">
              <a:buFont typeface="Arial"/>
              <a:buNone/>
              <a:defRPr sz="1600"/>
            </a:lvl4pPr>
            <a:lvl5pPr marL="0" indent="0">
              <a:buFont typeface="Arial"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99" y="1803038"/>
            <a:ext cx="4206713" cy="4372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39" y="1803038"/>
            <a:ext cx="4196473" cy="4372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5" y="1712913"/>
            <a:ext cx="7013575" cy="44640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719737"/>
            <a:ext cx="1316459" cy="445722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5" y="1712914"/>
            <a:ext cx="4125913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0" y="5657136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4667249" y="1714500"/>
            <a:ext cx="4125913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69524" y="5649903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30188" y="274638"/>
            <a:ext cx="854392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790700"/>
            <a:ext cx="85439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для редактирования</a:t>
            </a:r>
          </a:p>
          <a:p>
            <a:pPr lvl="0"/>
            <a:r>
              <a:rPr lang="ru-RU" smtClean="0"/>
              <a:t>Нажмите для ввода текста</a:t>
            </a:r>
            <a:endParaRPr lang="en-US" smtClean="0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350" y="133350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1613" y="6597650"/>
            <a:ext cx="2301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1A22D412-91FD-4E76-9EAC-D7271C5F4AA3}" type="slidenum">
              <a:rPr lang="en-US" sz="1000">
                <a:latin typeface="Verdana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>
              <a:latin typeface="Verdana" charset="0"/>
            </a:endParaRPr>
          </a:p>
        </p:txBody>
      </p:sp>
      <p:grpSp>
        <p:nvGrpSpPr>
          <p:cNvPr id="2057" name="Group 12"/>
          <p:cNvGrpSpPr>
            <a:grpSpLocks/>
          </p:cNvGrpSpPr>
          <p:nvPr/>
        </p:nvGrpSpPr>
        <p:grpSpPr bwMode="auto">
          <a:xfrm>
            <a:off x="-374650" y="-17463"/>
            <a:ext cx="366712" cy="2930526"/>
            <a:chOff x="-374650" y="-17463"/>
            <a:chExt cx="366712" cy="2930526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93" y="280387"/>
            <a:ext cx="114535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gaz-life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Placeholder 13" descr="cover_illustra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cover_2.png"/>
          <p:cNvPicPr>
            <a:picLocks noChangeAspect="1"/>
          </p:cNvPicPr>
          <p:nvPr/>
        </p:nvPicPr>
        <p:blipFill>
          <a:blip r:embed="rId4"/>
          <a:srcRect t="48518"/>
          <a:stretch>
            <a:fillRect/>
          </a:stretch>
        </p:blipFill>
        <p:spPr bwMode="auto">
          <a:xfrm>
            <a:off x="0" y="3345330"/>
            <a:ext cx="9144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5"/>
          <p:cNvSpPr>
            <a:spLocks noGrp="1"/>
          </p:cNvSpPr>
          <p:nvPr>
            <p:ph type="ctrTitle"/>
          </p:nvPr>
        </p:nvSpPr>
        <p:spPr>
          <a:xfrm>
            <a:off x="898525" y="3462338"/>
            <a:ext cx="5514975" cy="752475"/>
          </a:xfrm>
        </p:spPr>
        <p:txBody>
          <a:bodyPr/>
          <a:lstStyle/>
          <a:p>
            <a:r>
              <a:rPr lang="ru-RU" sz="2000" b="1" dirty="0" smtClean="0"/>
              <a:t>Страхование работников от профессиональной непригодности</a:t>
            </a:r>
            <a:endParaRPr lang="en-US" sz="2000" b="1" dirty="0" smtClean="0"/>
          </a:p>
        </p:txBody>
      </p:sp>
      <p:sp>
        <p:nvSpPr>
          <p:cNvPr id="4101" name="Subtitle 6"/>
          <p:cNvSpPr>
            <a:spLocks noGrp="1"/>
          </p:cNvSpPr>
          <p:nvPr>
            <p:ph type="subTitle" idx="1"/>
          </p:nvPr>
        </p:nvSpPr>
        <p:spPr>
          <a:xfrm>
            <a:off x="898525" y="4583113"/>
            <a:ext cx="5514975" cy="1131887"/>
          </a:xfrm>
        </p:spPr>
        <p:txBody>
          <a:bodyPr/>
          <a:lstStyle/>
          <a:p>
            <a:pPr eaLnBrk="1" hangingPunct="1"/>
            <a:r>
              <a:rPr lang="ru-RU" dirty="0" smtClean="0"/>
              <a:t>Программа страхования «Профессиональная защита» направлена на повышение уровня </a:t>
            </a:r>
            <a:r>
              <a:rPr lang="ru-RU" b="1" dirty="0" smtClean="0"/>
              <a:t>социальной</a:t>
            </a:r>
            <a:r>
              <a:rPr lang="ru-RU" dirty="0" smtClean="0"/>
              <a:t> </a:t>
            </a:r>
            <a:r>
              <a:rPr lang="ru-RU" b="1" dirty="0" smtClean="0"/>
              <a:t>защиты</a:t>
            </a:r>
            <a:r>
              <a:rPr lang="ru-RU" dirty="0" smtClean="0"/>
              <a:t> работников ОАО «РЖД», не прошедших медицинскую комиссию</a:t>
            </a:r>
            <a:endParaRPr lang="en-US" dirty="0" smtClean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77240" y="5800726"/>
          <a:ext cx="10001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Точечный рисунок" r:id="rId5" imgW="1790476" imgH="1561905" progId="PBrush">
                  <p:embed/>
                </p:oleObj>
              </mc:Choice>
              <mc:Fallback>
                <p:oleObj name="Точечный рисунок" r:id="rId5" imgW="1790476" imgH="1561905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40" y="5800726"/>
                        <a:ext cx="100012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763690"/>
              </p:ext>
            </p:extLst>
          </p:nvPr>
        </p:nvGraphicFramePr>
        <p:xfrm>
          <a:off x="3587317" y="5794434"/>
          <a:ext cx="186468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Точечный рисунок" r:id="rId7" imgW="3029373" imgH="1428949" progId="PBrush">
                  <p:embed/>
                </p:oleObj>
              </mc:Choice>
              <mc:Fallback>
                <p:oleObj name="Точечный рисунок" r:id="rId7" imgW="3029373" imgH="1428949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317" y="5794434"/>
                        <a:ext cx="1864685" cy="876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861955" y="5943600"/>
            <a:ext cx="1065229" cy="84369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4" y="5943600"/>
            <a:ext cx="1440153" cy="72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244474" y="1568824"/>
            <a:ext cx="8594725" cy="463195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Знаете ли Вы, что по данным ОАО «РЖД» ежегодно на железной дороге среди работников локомотивных бригад получают профнепригодность более 1 000 работников бригад? Год от года эта величина колеблется от 0,7% до 1% от среднесписочного состава работников бригад.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Для справки: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Риск получить профнепригодность увеличивается с каждым годом. Это связано прежде всего с ужесточением требований медицинского характера в отношении работников локомотивных бригад.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2003-2005 гг. доля непрошедших медицинскую комиссию составляла в среднем 600-700 </a:t>
            </a:r>
            <a:r>
              <a:rPr lang="ru-RU" dirty="0" smtClean="0">
                <a:solidFill>
                  <a:prstClr val="black"/>
                </a:solidFill>
              </a:rPr>
              <a:t>человек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начиная с 2010 </a:t>
            </a:r>
            <a:r>
              <a:rPr lang="ru-RU" dirty="0" smtClean="0">
                <a:solidFill>
                  <a:prstClr val="black"/>
                </a:solidFill>
              </a:rPr>
              <a:t>года, </a:t>
            </a:r>
            <a:r>
              <a:rPr lang="ru-RU" dirty="0">
                <a:solidFill>
                  <a:prstClr val="black"/>
                </a:solidFill>
              </a:rPr>
              <a:t>более 1 000 работников локомотивных бригад ежегодно признаются </a:t>
            </a:r>
            <a:r>
              <a:rPr lang="ru-RU" dirty="0" smtClean="0">
                <a:solidFill>
                  <a:prstClr val="black"/>
                </a:solidFill>
              </a:rPr>
              <a:t>профессионально непригодными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ru-RU" dirty="0" smtClean="0"/>
              <a:t>Это означает, что за весь трудовой период профессионально непригодными будут признаны более половины работников локомотивных бригад. Это характеризует таких работников как наиболее социально уязвимых в отрасли.</a:t>
            </a: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230188" y="344489"/>
            <a:ext cx="8543925" cy="7223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Профнепригодность – высокий риск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244475" y="1622612"/>
            <a:ext cx="8529638" cy="45781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При неблагоприятном медосмотре: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 smtClean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/>
              <a:t>1. Не беспокоиться некоторое время о финансовом состоянии семьи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/>
              <a:t>2. Спокойно искать достойную новую работу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/>
              <a:t>3. При необходимости оплатить обучение на новую специальность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/>
              <a:t>4. При необходимости оплатить лечение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/>
              <a:t>5. При наличии кредита</a:t>
            </a:r>
            <a:r>
              <a:rPr lang="en-US" sz="1800" dirty="0" smtClean="0"/>
              <a:t> -</a:t>
            </a:r>
            <a:r>
              <a:rPr lang="ru-RU" sz="1800" dirty="0" smtClean="0"/>
              <a:t> возможность погасить его (или часть)</a:t>
            </a:r>
          </a:p>
          <a:p>
            <a:pPr eaLnBrk="1" hangingPunct="1">
              <a:spcBef>
                <a:spcPts val="600"/>
              </a:spcBef>
              <a:buNone/>
            </a:pPr>
            <a:endParaRPr lang="ru-RU" dirty="0" smtClean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230188" y="344488"/>
            <a:ext cx="8543925" cy="78506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Что Вам даст страховой полис?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/>
          </p:cNvSpPr>
          <p:nvPr>
            <p:ph idx="1"/>
          </p:nvPr>
        </p:nvSpPr>
        <p:spPr>
          <a:xfrm>
            <a:off x="244475" y="1631577"/>
            <a:ext cx="8529638" cy="457816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dirty="0" smtClean="0"/>
              <a:t>По результатам заключения врачебно-экспертной комиссии (медицинской комиссии) </a:t>
            </a:r>
            <a:r>
              <a:rPr lang="ru-RU" b="1" dirty="0" smtClean="0">
                <a:solidFill>
                  <a:srgbClr val="FF0000"/>
                </a:solidFill>
              </a:rPr>
              <a:t>в связи с установлением утраты профессиональной трудоспособности</a:t>
            </a:r>
            <a:r>
              <a:rPr lang="ru-RU" dirty="0" smtClean="0"/>
              <a:t> Вы получаете страховую выплату (возмещение).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ВЫПЛАТА ПРИ СПИСАНИИ: </a:t>
            </a:r>
            <a:r>
              <a:rPr lang="ru-RU" b="1" dirty="0" smtClean="0">
                <a:solidFill>
                  <a:srgbClr val="FF0000"/>
                </a:solidFill>
              </a:rPr>
              <a:t>100% страховой суммы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Базовая страховая сумма: </a:t>
            </a:r>
            <a:r>
              <a:rPr lang="ru-RU" b="1" dirty="0" smtClean="0">
                <a:solidFill>
                  <a:srgbClr val="FF0000"/>
                </a:solidFill>
              </a:rPr>
              <a:t>300 000 рублей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/>
              <a:t>Допустимые страховые суммы: от 100 до 500 тысяч рублей 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200" b="1" dirty="0" smtClean="0"/>
              <a:t>Для справки:</a:t>
            </a:r>
          </a:p>
          <a:p>
            <a:pPr eaLnBrk="1" hangingPunct="1"/>
            <a:r>
              <a:rPr lang="ru-RU" sz="1200" dirty="0" smtClean="0"/>
              <a:t>Страховой взнос – это то, что работник (страхователь) платит в страховую компанию за защиту.</a:t>
            </a:r>
          </a:p>
          <a:p>
            <a:pPr eaLnBrk="1" hangingPunct="1"/>
            <a:r>
              <a:rPr lang="ru-RU" sz="1200" dirty="0" smtClean="0"/>
              <a:t>Страховая сумма/выплата – то, что работник (страхователь) получает при страховом случае.</a:t>
            </a:r>
          </a:p>
          <a:p>
            <a:pPr eaLnBrk="1" hangingPunct="1"/>
            <a:r>
              <a:rPr lang="ru-RU" sz="1200" dirty="0" smtClean="0"/>
              <a:t>В случае ухода из жизни по любой причине выплата будет произведена в размере 100% суммы уплаченных взносов.</a:t>
            </a:r>
          </a:p>
          <a:p>
            <a:pPr eaLnBrk="1" hangingPunct="1"/>
            <a:r>
              <a:rPr lang="ru-RU" sz="1200" dirty="0" smtClean="0"/>
              <a:t>В случае досрочного расторжения договора страхования (полис) выплата будет произведена в размере выкупной суммы (сумма всех поступивших на дату расторжения страховых взносов </a:t>
            </a:r>
            <a:r>
              <a:rPr lang="ru-RU" sz="1200" b="1" dirty="0"/>
              <a:t>за вычетом расходов и выплат, </a:t>
            </a:r>
            <a:r>
              <a:rPr lang="ru-RU" sz="1200" dirty="0"/>
              <a:t>понесенных страховой компанией за период, в течение которого действовало </a:t>
            </a:r>
            <a:r>
              <a:rPr lang="ru-RU" sz="1200" dirty="0" smtClean="0"/>
              <a:t>страхование), которая указана в страховом полисе.</a:t>
            </a:r>
            <a:endParaRPr lang="en-US" sz="12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230188" y="344489"/>
            <a:ext cx="8543925" cy="7761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Страховые риски (от чего защищает полис)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/>
          <p:cNvSpPr>
            <a:spLocks noGrp="1"/>
          </p:cNvSpPr>
          <p:nvPr>
            <p:ph idx="1"/>
          </p:nvPr>
        </p:nvSpPr>
        <p:spPr>
          <a:xfrm>
            <a:off x="230189" y="1631576"/>
            <a:ext cx="6567776" cy="4852351"/>
          </a:xfrm>
        </p:spPr>
        <p:txBody>
          <a:bodyPr/>
          <a:lstStyle/>
          <a:p>
            <a:pPr lvl="0" eaLnBrk="1" hangingPunct="1">
              <a:spcAft>
                <a:spcPts val="600"/>
              </a:spcAft>
            </a:pPr>
            <a:r>
              <a:rPr lang="ru-RU" dirty="0" smtClean="0"/>
              <a:t>По </a:t>
            </a:r>
            <a:r>
              <a:rPr lang="ru-RU" dirty="0"/>
              <a:t>окончании срока страхования </a:t>
            </a:r>
            <a:r>
              <a:rPr lang="ru-RU" dirty="0" smtClean="0"/>
              <a:t>без утраты профессиональной трудоспособности Вы получаете </a:t>
            </a:r>
            <a:r>
              <a:rPr lang="ru-RU" b="1" dirty="0" smtClean="0"/>
              <a:t>премию (выплату) за здоровый образ жизни.</a:t>
            </a:r>
            <a:r>
              <a:rPr lang="ru-RU" dirty="0" smtClean="0"/>
              <a:t> Размер выплаты зависит от срока страхования по программе.</a:t>
            </a:r>
          </a:p>
          <a:p>
            <a:pPr lvl="0" eaLnBrk="1" hangingPunct="1">
              <a:spcAft>
                <a:spcPts val="600"/>
              </a:spcAft>
            </a:pPr>
            <a:endParaRPr lang="ru-RU" sz="1400" b="1" dirty="0">
              <a:solidFill>
                <a:srgbClr val="0070C0"/>
              </a:solidFill>
            </a:endParaRPr>
          </a:p>
          <a:p>
            <a:pPr lvl="0" eaLnBrk="1" hangingPunct="1">
              <a:spcAft>
                <a:spcPts val="600"/>
              </a:spcAft>
            </a:pPr>
            <a:r>
              <a:rPr lang="ru-RU" sz="1400" b="1" dirty="0" smtClean="0">
                <a:solidFill>
                  <a:srgbClr val="0070C0"/>
                </a:solidFill>
              </a:rPr>
              <a:t>Срок </a:t>
            </a:r>
            <a:r>
              <a:rPr lang="ru-RU" sz="1400" b="1" smtClean="0">
                <a:solidFill>
                  <a:srgbClr val="0070C0"/>
                </a:solidFill>
              </a:rPr>
              <a:t>страхования                 Выплата </a:t>
            </a:r>
            <a:endParaRPr lang="ru-RU" sz="1400" b="1" dirty="0">
              <a:solidFill>
                <a:srgbClr val="0070C0"/>
              </a:solidFill>
            </a:endParaRPr>
          </a:p>
          <a:p>
            <a:pPr lvl="0" eaLnBrk="1" hangingPunct="1"/>
            <a:r>
              <a:rPr lang="ru-RU" sz="1400" b="1" dirty="0" smtClean="0">
                <a:solidFill>
                  <a:srgbClr val="0070C0"/>
                </a:solidFill>
              </a:rPr>
              <a:t>  (полных лет):</a:t>
            </a:r>
            <a:r>
              <a:rPr lang="ru-RU" sz="1400" dirty="0" smtClean="0">
                <a:solidFill>
                  <a:srgbClr val="0070C0"/>
                </a:solidFill>
              </a:rPr>
              <a:t>            </a:t>
            </a:r>
            <a:r>
              <a:rPr lang="ru-RU" sz="1400" b="1" dirty="0" smtClean="0">
                <a:solidFill>
                  <a:srgbClr val="0070C0"/>
                </a:solidFill>
              </a:rPr>
              <a:t>(% от страховой суммы</a:t>
            </a:r>
          </a:p>
          <a:p>
            <a:pPr lvl="0" eaLnBrk="1" hangingPunct="1"/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                                       по профнепригодности):</a:t>
            </a:r>
          </a:p>
          <a:p>
            <a:pPr eaLnBrk="1" hangingPunct="1"/>
            <a:r>
              <a:rPr lang="ru-RU" sz="1400" dirty="0" smtClean="0"/>
              <a:t>         35-42                                 50%</a:t>
            </a:r>
          </a:p>
          <a:p>
            <a:pPr eaLnBrk="1" hangingPunct="1"/>
            <a:r>
              <a:rPr lang="ru-RU" sz="1400" dirty="0" smtClean="0"/>
              <a:t>         30-34                                 49%</a:t>
            </a:r>
          </a:p>
          <a:p>
            <a:pPr eaLnBrk="1" hangingPunct="1"/>
            <a:r>
              <a:rPr lang="ru-RU" sz="1400" dirty="0" smtClean="0"/>
              <a:t>         25-29                                 49%</a:t>
            </a:r>
          </a:p>
          <a:p>
            <a:pPr eaLnBrk="1" hangingPunct="1"/>
            <a:r>
              <a:rPr lang="ru-RU" sz="1400" dirty="0" smtClean="0"/>
              <a:t>         20-24                                 44</a:t>
            </a:r>
            <a:r>
              <a:rPr lang="ru-RU" sz="1400" dirty="0"/>
              <a:t>%</a:t>
            </a:r>
          </a:p>
          <a:p>
            <a:pPr eaLnBrk="1" hangingPunct="1"/>
            <a:r>
              <a:rPr lang="ru-RU" sz="1400" dirty="0" smtClean="0"/>
              <a:t>         15-19                                 36</a:t>
            </a:r>
            <a:r>
              <a:rPr lang="ru-RU" sz="1400" dirty="0"/>
              <a:t>%</a:t>
            </a:r>
          </a:p>
          <a:p>
            <a:pPr eaLnBrk="1" hangingPunct="1"/>
            <a:r>
              <a:rPr lang="ru-RU" sz="1400" dirty="0" smtClean="0"/>
              <a:t>         10-14                                 33</a:t>
            </a:r>
            <a:r>
              <a:rPr lang="ru-RU" sz="1400" dirty="0"/>
              <a:t>%</a:t>
            </a:r>
            <a:endParaRPr lang="ru-RU" sz="1400" dirty="0" smtClean="0"/>
          </a:p>
          <a:p>
            <a:pPr eaLnBrk="1" hangingPunct="1"/>
            <a:r>
              <a:rPr lang="ru-RU" sz="1400" dirty="0"/>
              <a:t> </a:t>
            </a:r>
            <a:r>
              <a:rPr lang="ru-RU" sz="1400" dirty="0" smtClean="0"/>
              <a:t>         5-9                                    24%</a:t>
            </a:r>
          </a:p>
          <a:p>
            <a:pPr eaLnBrk="1" hangingPunct="1"/>
            <a:r>
              <a:rPr lang="ru-RU" sz="1400" dirty="0"/>
              <a:t> </a:t>
            </a:r>
            <a:r>
              <a:rPr lang="ru-RU" sz="1400" dirty="0" smtClean="0"/>
              <a:t>         1-4                                    14%</a:t>
            </a:r>
            <a:endParaRPr lang="en-US" sz="1400" dirty="0" smtClean="0"/>
          </a:p>
          <a:p>
            <a:pPr eaLnBrk="1" hangingPunct="1"/>
            <a:endParaRPr lang="ru-RU" sz="1000" dirty="0" smtClean="0"/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230188" y="344488"/>
            <a:ext cx="8543925" cy="75817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Премия за здоровый образ жизни</a:t>
            </a:r>
            <a:endParaRPr lang="en-US" sz="2400" dirty="0" smtClean="0"/>
          </a:p>
        </p:txBody>
      </p:sp>
      <p:sp>
        <p:nvSpPr>
          <p:cNvPr id="10244" name="Text Placeholder 5"/>
          <p:cNvSpPr>
            <a:spLocks noGrp="1"/>
          </p:cNvSpPr>
          <p:nvPr>
            <p:ph type="body" sz="half" idx="2"/>
          </p:nvPr>
        </p:nvSpPr>
        <p:spPr>
          <a:xfrm>
            <a:off x="6947648" y="1631576"/>
            <a:ext cx="1963270" cy="4640637"/>
          </a:xfrm>
        </p:spPr>
        <p:txBody>
          <a:bodyPr>
            <a:noAutofit/>
          </a:bodyPr>
          <a:lstStyle/>
          <a:p>
            <a:pPr eaLnBrk="1" hangingPunct="1"/>
            <a:r>
              <a:rPr lang="ru-RU" sz="1400" b="1" dirty="0" smtClean="0"/>
              <a:t>Премия за здоровый образ жизни – </a:t>
            </a:r>
            <a:r>
              <a:rPr lang="ru-RU" sz="1400" dirty="0" smtClean="0"/>
              <a:t>самое главное преимущество программы страхования работников бригад. Ни одна программа страхования (ОСАГО, КАСКО, ИМУЩЕСТВО) не предусматривает даже частичный возврат уплаченных взносов, если страховой случай не произошел.</a:t>
            </a:r>
            <a:endParaRPr lang="en-US" sz="1400" dirty="0" smtClean="0">
              <a:solidFill>
                <a:srgbClr val="0066A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/>
          <p:cNvSpPr>
            <a:spLocks noGrp="1"/>
          </p:cNvSpPr>
          <p:nvPr>
            <p:ph idx="1"/>
          </p:nvPr>
        </p:nvSpPr>
        <p:spPr>
          <a:xfrm>
            <a:off x="346730" y="1506072"/>
            <a:ext cx="6600918" cy="4930587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Размер базовых ежемесячных страховых взносов* для страховой суммы </a:t>
            </a:r>
            <a:r>
              <a:rPr lang="ru-RU" sz="1400" b="1" dirty="0" smtClean="0">
                <a:solidFill>
                  <a:srgbClr val="FF0000"/>
                </a:solidFill>
              </a:rPr>
              <a:t>в 300 000 руб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pPr lvl="0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Застрахованный </a:t>
            </a:r>
            <a:r>
              <a:rPr lang="ru-RU" sz="1400" dirty="0" smtClean="0">
                <a:latin typeface="Arial"/>
                <a:cs typeface="Arial"/>
              </a:rPr>
              <a:t>− работник локомотивной бригады</a:t>
            </a:r>
          </a:p>
          <a:p>
            <a:pPr lvl="0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sz="1400" dirty="0"/>
              <a:t>Возраст выхода на пенсию − 55 лет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ru-RU" sz="14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ru-RU" sz="14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ru-RU" sz="14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ru-RU" sz="14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ru-RU" sz="14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ru-RU" sz="14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ru-RU" sz="14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ru-RU" sz="14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Окончательный взнос по программе зависит от применения повышающих коэффициентов согласно данным заявления-анкеты по состоянию здоровья.</a:t>
            </a:r>
            <a:endParaRPr lang="en-US" sz="1400" dirty="0" smtClean="0"/>
          </a:p>
          <a:p>
            <a:pPr eaLnBrk="1" hangingPunct="1"/>
            <a:endParaRPr lang="en-US" sz="1400" dirty="0" smtClean="0"/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230188" y="344488"/>
            <a:ext cx="8543925" cy="75817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Сколько стоит страховой полис?</a:t>
            </a:r>
            <a:endParaRPr lang="en-US" sz="2400" dirty="0" smtClean="0"/>
          </a:p>
        </p:txBody>
      </p:sp>
      <p:sp>
        <p:nvSpPr>
          <p:cNvPr id="10244" name="Text Placeholder 5"/>
          <p:cNvSpPr>
            <a:spLocks noGrp="1"/>
          </p:cNvSpPr>
          <p:nvPr>
            <p:ph type="body" sz="half" idx="2"/>
          </p:nvPr>
        </p:nvSpPr>
        <p:spPr>
          <a:xfrm>
            <a:off x="7065818" y="2823612"/>
            <a:ext cx="1963270" cy="1933116"/>
          </a:xfrm>
        </p:spPr>
        <p:txBody>
          <a:bodyPr>
            <a:noAutofit/>
          </a:bodyPr>
          <a:lstStyle/>
          <a:p>
            <a:r>
              <a:rPr lang="ru-RU" sz="1400" dirty="0" smtClean="0"/>
              <a:t>Размер базовых ежемесячных страховых взносов остается неизменным на протяжении всего срока страхования. 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730" y="6052464"/>
            <a:ext cx="67190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+mn-lt"/>
              </a:rPr>
              <a:t>* Указанные </a:t>
            </a:r>
            <a:r>
              <a:rPr lang="ru-RU" sz="1050" dirty="0" smtClean="0">
                <a:latin typeface="+mn-lt"/>
              </a:rPr>
              <a:t>размеры взносов действительны </a:t>
            </a:r>
            <a:r>
              <a:rPr lang="ru-RU" sz="1050" dirty="0">
                <a:latin typeface="+mn-lt"/>
              </a:rPr>
              <a:t>для работников локомотивных бригад. Для иных категорий работников ОАО «РЖД» могут быть предусмотрены иные </a:t>
            </a:r>
            <a:r>
              <a:rPr lang="ru-RU" sz="1050" dirty="0" smtClean="0">
                <a:latin typeface="+mn-lt"/>
              </a:rPr>
              <a:t>размеры взносов.</a:t>
            </a:r>
            <a:endParaRPr lang="ru-RU" sz="105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67413"/>
              </p:ext>
            </p:extLst>
          </p:nvPr>
        </p:nvGraphicFramePr>
        <p:xfrm>
          <a:off x="433677" y="2810522"/>
          <a:ext cx="628967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2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Срок страхования (полных лет):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Ежемесячный взнос, руб.: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₽ 2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240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₽ 1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469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₽ 1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025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₽ 781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₽ 627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₽ 476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₽ 363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half" idx="2"/>
          </p:nvPr>
        </p:nvSpPr>
        <p:spPr>
          <a:xfrm>
            <a:off x="4456113" y="1793875"/>
            <a:ext cx="4435195" cy="43815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b="1" dirty="0">
                <a:solidFill>
                  <a:srgbClr val="0070C0"/>
                </a:solidFill>
              </a:rPr>
              <a:t>Страховые взносы можно оплатить:</a:t>
            </a:r>
          </a:p>
          <a:p>
            <a:pPr algn="just" eaLnBrk="1" hangingPunct="1">
              <a:buFontTx/>
              <a:buChar char="-"/>
            </a:pPr>
            <a:r>
              <a:rPr lang="ru-RU" dirty="0"/>
              <a:t> через бухгалтерию предприятия. Для этого необходимо написать заявление на ежемесячное удержание страховых взносов из заработной платы. В заявлении нужно указать точную (до копеек) сумму </a:t>
            </a:r>
            <a:r>
              <a:rPr lang="ru-RU" dirty="0" smtClean="0"/>
              <a:t>взноса</a:t>
            </a:r>
          </a:p>
          <a:p>
            <a:pPr algn="just" eaLnBrk="1" hangingPunct="1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через банкомат ВТБ (ПАО)</a:t>
            </a:r>
            <a:endParaRPr lang="ru-RU" dirty="0"/>
          </a:p>
          <a:p>
            <a:pPr algn="just" eaLnBrk="1" hangingPunct="1">
              <a:buFontTx/>
              <a:buChar char="-"/>
            </a:pPr>
            <a:r>
              <a:rPr lang="ru-RU" dirty="0"/>
              <a:t> через </a:t>
            </a:r>
            <a:r>
              <a:rPr lang="ru-RU" dirty="0" smtClean="0"/>
              <a:t>личный кабинет ВТБ </a:t>
            </a:r>
            <a:r>
              <a:rPr lang="ru-RU" dirty="0"/>
              <a:t>(ПАО</a:t>
            </a:r>
            <a:r>
              <a:rPr lang="ru-RU" dirty="0" smtClean="0"/>
              <a:t>)</a:t>
            </a:r>
          </a:p>
          <a:p>
            <a:pPr algn="just" eaLnBrk="1" hangingPunct="1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на реквизиты </a:t>
            </a:r>
            <a:r>
              <a:rPr lang="ru-RU" dirty="0" err="1" smtClean="0"/>
              <a:t>ДорПрофЗащиты</a:t>
            </a:r>
            <a:r>
              <a:rPr lang="ru-RU" dirty="0" smtClean="0"/>
              <a:t> в отделении любого банка или через личный кабинет любого банка</a:t>
            </a:r>
            <a:endParaRPr lang="ru-RU" dirty="0"/>
          </a:p>
          <a:p>
            <a:pPr algn="just" eaLnBrk="1" hangingPunct="1">
              <a:buFontTx/>
              <a:buChar char="-"/>
            </a:pPr>
            <a:r>
              <a:rPr lang="ru-RU" dirty="0"/>
              <a:t> через сайт </a:t>
            </a:r>
            <a:r>
              <a:rPr lang="ru-RU" dirty="0" err="1"/>
              <a:t>ДорПрофЗащиты</a:t>
            </a:r>
            <a:r>
              <a:rPr lang="ru-RU" dirty="0"/>
              <a:t> </a:t>
            </a:r>
            <a:r>
              <a:rPr lang="en-US" b="1" dirty="0">
                <a:solidFill>
                  <a:srgbClr val="FF0000"/>
                </a:solidFill>
              </a:rPr>
              <a:t>doprpf.ru</a:t>
            </a:r>
            <a:r>
              <a:rPr lang="en-US" dirty="0"/>
              <a:t> </a:t>
            </a:r>
            <a:endParaRPr lang="ru-RU" dirty="0"/>
          </a:p>
          <a:p>
            <a:pPr algn="just" eaLnBrk="1" hangingPunct="1">
              <a:buFontTx/>
              <a:buChar char="-"/>
            </a:pPr>
            <a:r>
              <a:rPr lang="ru-RU" dirty="0"/>
              <a:t> по заявлению в </a:t>
            </a:r>
            <a:r>
              <a:rPr lang="ru-RU" dirty="0" err="1"/>
              <a:t>ДорПрофЗащиту</a:t>
            </a:r>
            <a:r>
              <a:rPr lang="ru-RU" dirty="0"/>
              <a:t> об удержании страховых взносов через процессинговый центр </a:t>
            </a:r>
            <a:r>
              <a:rPr lang="ru-RU" dirty="0" err="1"/>
              <a:t>Uniteller</a:t>
            </a:r>
            <a:r>
              <a:rPr lang="ru-RU" dirty="0"/>
              <a:t> </a:t>
            </a:r>
          </a:p>
          <a:p>
            <a:pPr algn="just" eaLnBrk="1" hangingPunct="1">
              <a:buFontTx/>
              <a:buChar char="-"/>
            </a:pPr>
            <a:r>
              <a:rPr lang="ru-RU" dirty="0"/>
              <a:t> через сайт Страховой компании «СОГАЗ-ЖИЗНЬ» (кроме первого взноса)</a:t>
            </a:r>
            <a:endParaRPr lang="en-US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230188" y="344488"/>
            <a:ext cx="8543925" cy="10239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Как платить?</a:t>
            </a:r>
            <a:endParaRPr lang="en-US" sz="2400" dirty="0" smtClean="0"/>
          </a:p>
        </p:txBody>
      </p:sp>
      <p:sp>
        <p:nvSpPr>
          <p:cNvPr id="12293" name="Content Placeholder 15"/>
          <p:cNvSpPr txBox="1">
            <a:spLocks/>
          </p:cNvSpPr>
          <p:nvPr/>
        </p:nvSpPr>
        <p:spPr bwMode="auto">
          <a:xfrm>
            <a:off x="315913" y="5005388"/>
            <a:ext cx="414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400" b="1" dirty="0" smtClean="0">
                <a:solidFill>
                  <a:srgbClr val="0066A1"/>
                </a:solidFill>
                <a:latin typeface="Verdana" charset="0"/>
              </a:rPr>
              <a:t>Программа страхования (страховой полис) вступает в силу с момента первого платежа по программе! </a:t>
            </a:r>
            <a:endParaRPr lang="en-US" sz="1400" b="1" dirty="0">
              <a:solidFill>
                <a:srgbClr val="0066A1"/>
              </a:solidFill>
              <a:latin typeface="Verdana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913" y="1650403"/>
            <a:ext cx="3727169" cy="3235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5"/>
          <p:cNvSpPr>
            <a:spLocks noGrp="1"/>
          </p:cNvSpPr>
          <p:nvPr>
            <p:ph sz="half" idx="1"/>
          </p:nvPr>
        </p:nvSpPr>
        <p:spPr>
          <a:xfrm>
            <a:off x="236538" y="1669876"/>
            <a:ext cx="8543925" cy="4185967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Перечень </a:t>
            </a:r>
            <a:r>
              <a:rPr lang="ru-RU" sz="1400" b="1" dirty="0"/>
              <a:t>документов </a:t>
            </a:r>
            <a:r>
              <a:rPr lang="ru-RU" sz="1400" dirty="0"/>
              <a:t>на страховую выплату </a:t>
            </a:r>
            <a:r>
              <a:rPr lang="ru-RU" sz="1400" dirty="0" smtClean="0"/>
              <a:t>по каждому из страховых случаев содержится </a:t>
            </a:r>
            <a:r>
              <a:rPr lang="ru-RU" sz="1400" dirty="0"/>
              <a:t>в Страховом полисе и Правилах страхования </a:t>
            </a:r>
          </a:p>
          <a:p>
            <a:r>
              <a:rPr lang="ru-RU" sz="1400" b="1" dirty="0" smtClean="0"/>
              <a:t>О </a:t>
            </a:r>
            <a:r>
              <a:rPr lang="ru-RU" sz="1400" b="1" dirty="0"/>
              <a:t>страховом событии </a:t>
            </a:r>
            <a:r>
              <a:rPr lang="ru-RU" sz="1400" dirty="0" smtClean="0"/>
              <a:t>Вы, Ваш родственник </a:t>
            </a:r>
            <a:r>
              <a:rPr lang="ru-RU" sz="1400" dirty="0"/>
              <a:t>или представитель </a:t>
            </a:r>
            <a:r>
              <a:rPr lang="ru-RU" sz="1400" dirty="0" smtClean="0"/>
              <a:t>сообщает </a:t>
            </a:r>
            <a:r>
              <a:rPr lang="ru-RU" sz="1400" dirty="0"/>
              <a:t>любым доступным </a:t>
            </a:r>
            <a:r>
              <a:rPr lang="ru-RU" sz="1400" dirty="0" smtClean="0"/>
              <a:t>способом </a:t>
            </a:r>
            <a:r>
              <a:rPr lang="ru-RU" sz="1400" b="1" dirty="0" smtClean="0"/>
              <a:t>председателю профкома</a:t>
            </a:r>
            <a:r>
              <a:rPr lang="ru-RU" sz="1400" dirty="0" smtClean="0"/>
              <a:t>. Председатель профкома принимает документы в связи со страховым событием и передает их в Страховую компанию. Вы также можете обратиться напрямую к Страховую компанию, заявив о страховом случае на сайте </a:t>
            </a:r>
            <a:r>
              <a:rPr lang="en-US" sz="1400" b="1" dirty="0" smtClean="0">
                <a:solidFill>
                  <a:srgbClr val="00B0F0"/>
                </a:solidFill>
                <a:hlinkClick r:id="rId2"/>
              </a:rPr>
              <a:t>www.sogaz-life.ru</a:t>
            </a:r>
            <a:r>
              <a:rPr lang="ru-RU" sz="1400" dirty="0"/>
              <a:t>,</a:t>
            </a:r>
            <a:r>
              <a:rPr lang="ru-RU" sz="1400" dirty="0" smtClean="0"/>
              <a:t> направив документы по почте или передав их сотруднику Страховой компании. Страховая компания проинформирует Вас о порядке предоставления оригиналов документов (при обращении через сайт) и, при необходимости, запросит дополнительные документы</a:t>
            </a:r>
            <a:endParaRPr lang="ru-RU" sz="1400" dirty="0"/>
          </a:p>
          <a:p>
            <a:r>
              <a:rPr lang="ru-RU" sz="1400" b="1" dirty="0" smtClean="0"/>
              <a:t>Страховая </a:t>
            </a:r>
            <a:r>
              <a:rPr lang="ru-RU" sz="1400" b="1" dirty="0"/>
              <a:t>выплата производится </a:t>
            </a:r>
            <a:r>
              <a:rPr lang="ru-RU" sz="1400" dirty="0" smtClean="0"/>
              <a:t>на указанный Вами в заявлении на выплату счет. </a:t>
            </a:r>
            <a:r>
              <a:rPr lang="ru-RU" sz="1400" dirty="0"/>
              <a:t>В случае </a:t>
            </a:r>
            <a:r>
              <a:rPr lang="ru-RU" sz="1400" dirty="0" smtClean="0"/>
              <a:t>ухода из жизни страховая </a:t>
            </a:r>
            <a:r>
              <a:rPr lang="ru-RU" sz="1400" dirty="0"/>
              <a:t>выплата производится Выгодоприобретателю или наследникам </a:t>
            </a:r>
            <a:r>
              <a:rPr lang="ru-RU" sz="1400" dirty="0" smtClean="0"/>
              <a:t>застрахованного </a:t>
            </a:r>
            <a:r>
              <a:rPr lang="ru-RU" sz="1400" dirty="0"/>
              <a:t>лица. </a:t>
            </a:r>
            <a:r>
              <a:rPr lang="ru-RU" sz="1400" dirty="0" smtClean="0"/>
              <a:t>Страховая компания проинформирует Вас (Выгодоприобретателя, наследников) о выплате.</a:t>
            </a:r>
            <a:endParaRPr lang="ru-RU" sz="1400" dirty="0"/>
          </a:p>
          <a:p>
            <a:r>
              <a:rPr lang="ru-RU" sz="1400" b="1" dirty="0" smtClean="0"/>
              <a:t>Срок </a:t>
            </a:r>
            <a:r>
              <a:rPr lang="ru-RU" sz="1400" b="1" dirty="0"/>
              <a:t>осуществления выплаты </a:t>
            </a:r>
            <a:r>
              <a:rPr lang="ru-RU" sz="1400" dirty="0"/>
              <a:t>- в течение 30 (тридцати) рабочих дней с момента получения всех необходимых документов, указанных Полисе и Правилах страхования, а также любых иных письменных документов, которые могут быть запрошены </a:t>
            </a:r>
            <a:r>
              <a:rPr lang="ru-RU" sz="1400" dirty="0" smtClean="0"/>
              <a:t>Страховой компанией дополнительно.</a:t>
            </a:r>
            <a:endParaRPr lang="ru-RU" sz="1400" dirty="0"/>
          </a:p>
        </p:txBody>
      </p:sp>
      <p:sp>
        <p:nvSpPr>
          <p:cNvPr id="13316" name="Title 4"/>
          <p:cNvSpPr>
            <a:spLocks noGrp="1"/>
          </p:cNvSpPr>
          <p:nvPr>
            <p:ph type="title"/>
          </p:nvPr>
        </p:nvSpPr>
        <p:spPr>
          <a:xfrm>
            <a:off x="236538" y="344489"/>
            <a:ext cx="8543925" cy="74920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Порядок осуществления страховой выплаты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5"/>
          <p:cNvSpPr>
            <a:spLocks noGrp="1"/>
          </p:cNvSpPr>
          <p:nvPr>
            <p:ph sz="half" idx="1"/>
          </p:nvPr>
        </p:nvSpPr>
        <p:spPr>
          <a:xfrm>
            <a:off x="236538" y="1660640"/>
            <a:ext cx="8543925" cy="4527721"/>
          </a:xfrm>
        </p:spPr>
        <p:txBody>
          <a:bodyPr>
            <a:noAutofit/>
          </a:bodyPr>
          <a:lstStyle/>
          <a:p>
            <a:pPr marL="534988" indent="-534988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/>
              <a:t>Получите </a:t>
            </a:r>
            <a:r>
              <a:rPr lang="ru-RU" sz="1400" dirty="0" smtClean="0"/>
              <a:t>консультацию* </a:t>
            </a:r>
            <a:r>
              <a:rPr lang="ru-RU" sz="1400" dirty="0"/>
              <a:t>об условиях Программы в профкоме по месту работы</a:t>
            </a:r>
          </a:p>
          <a:p>
            <a:pPr marL="534988" indent="-534988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/>
              <a:t>Заполните </a:t>
            </a:r>
            <a:r>
              <a:rPr lang="ru-RU" sz="1400" dirty="0" smtClean="0"/>
              <a:t>документы для оформления полиса и бланк заявления на перечисление взносов (для оплаты через бухгалтерию)</a:t>
            </a:r>
          </a:p>
          <a:p>
            <a:pPr marL="534988" indent="-534988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/>
              <a:t>Подтвердите условия страхования в профкоме после </a:t>
            </a:r>
            <a:r>
              <a:rPr lang="ru-RU" sz="1400" dirty="0"/>
              <a:t>проверки </a:t>
            </a:r>
            <a:r>
              <a:rPr lang="ru-RU" sz="1400" dirty="0" smtClean="0"/>
              <a:t>документов* </a:t>
            </a:r>
            <a:r>
              <a:rPr lang="ru-RU" sz="1400" dirty="0"/>
              <a:t>в </a:t>
            </a:r>
            <a:r>
              <a:rPr lang="ru-RU" sz="1400" dirty="0" smtClean="0"/>
              <a:t>страховой компании</a:t>
            </a:r>
          </a:p>
          <a:p>
            <a:pPr marL="534988" indent="-534988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/>
              <a:t>Оплатите взнос в указанный в полисе срок</a:t>
            </a:r>
          </a:p>
          <a:p>
            <a:pPr marL="534988" indent="-534988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/>
              <a:t>Получите страховой полис в профкоме</a:t>
            </a:r>
            <a:endParaRPr lang="ru-RU" sz="1400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 smtClean="0"/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 smtClean="0"/>
              <a:t>Действие страхового полиса </a:t>
            </a:r>
            <a:r>
              <a:rPr lang="ru-RU" sz="1400" dirty="0"/>
              <a:t>начинается с </a:t>
            </a:r>
            <a:r>
              <a:rPr lang="ru-RU" sz="1400" dirty="0" smtClean="0"/>
              <a:t>даты, указанной в договоре (обязательно поступление </a:t>
            </a:r>
            <a:r>
              <a:rPr lang="ru-RU" sz="1400" dirty="0"/>
              <a:t>первого страхового взноса в полном объеме на расчетный счет </a:t>
            </a:r>
            <a:r>
              <a:rPr lang="ru-RU" sz="1400" dirty="0" smtClean="0"/>
              <a:t>Страховой компании </a:t>
            </a:r>
            <a:r>
              <a:rPr lang="ru-RU" sz="1400" dirty="0"/>
              <a:t>или </a:t>
            </a:r>
            <a:r>
              <a:rPr lang="ru-RU" sz="1400" dirty="0" err="1" smtClean="0"/>
              <a:t>ДорПрофЗащиты</a:t>
            </a:r>
            <a:r>
              <a:rPr lang="ru-RU" sz="1400" dirty="0" smtClean="0"/>
              <a:t> до этой даты).</a:t>
            </a:r>
          </a:p>
          <a:p>
            <a:pPr marL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200" b="1" dirty="0" smtClean="0">
              <a:solidFill>
                <a:srgbClr val="0070C0"/>
              </a:solidFill>
            </a:endParaRPr>
          </a:p>
          <a:p>
            <a:pPr marL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* При возникновении дополнительных вопросов по Программе страхования обращайтесь к ответственному сотруднику </a:t>
            </a:r>
            <a:r>
              <a:rPr lang="ru-RU" sz="1200" b="1" dirty="0" err="1" smtClean="0">
                <a:solidFill>
                  <a:srgbClr val="0070C0"/>
                </a:solidFill>
              </a:rPr>
              <a:t>ДорПрофЗащиты</a:t>
            </a:r>
            <a:r>
              <a:rPr lang="ru-RU" sz="1200" b="1" dirty="0" smtClean="0">
                <a:solidFill>
                  <a:srgbClr val="0070C0"/>
                </a:solidFill>
              </a:rPr>
              <a:t> по телефонам: 8 499 266 13 33, 8 926 600 60 40, 8 926 600 60 70, 8 926 115 95 13</a:t>
            </a:r>
            <a:endParaRPr lang="en-US" sz="1200" dirty="0" smtClean="0"/>
          </a:p>
        </p:txBody>
      </p:sp>
      <p:sp>
        <p:nvSpPr>
          <p:cNvPr id="13316" name="Title 4"/>
          <p:cNvSpPr>
            <a:spLocks noGrp="1"/>
          </p:cNvSpPr>
          <p:nvPr>
            <p:ph type="title"/>
          </p:nvPr>
        </p:nvSpPr>
        <p:spPr>
          <a:xfrm>
            <a:off x="236538" y="344489"/>
            <a:ext cx="8543925" cy="74920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Приобрести страховой полис просто!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RZD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794</TotalTime>
  <Words>927</Words>
  <Application>Microsoft Office PowerPoint</Application>
  <PresentationFormat>Экран (4:3)</PresentationFormat>
  <Paragraphs>100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Шаблон презентации</vt:lpstr>
      <vt:lpstr>Точечный рисунок</vt:lpstr>
      <vt:lpstr>Страхование работников от профессиональной непригодности</vt:lpstr>
      <vt:lpstr>Профнепригодность – высокий риск</vt:lpstr>
      <vt:lpstr>Что Вам даст страховой полис?</vt:lpstr>
      <vt:lpstr>Страховые риски (от чего защищает полис)</vt:lpstr>
      <vt:lpstr>Премия за здоровый образ жизни</vt:lpstr>
      <vt:lpstr>Сколько стоит страховой полис?</vt:lpstr>
      <vt:lpstr>Как платить?</vt:lpstr>
      <vt:lpstr>Порядок осуществления страховой выплаты</vt:lpstr>
      <vt:lpstr>Приобрести страховой полис просто!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Представляем Вам  новый шаблон презентации РЖД</dc:title>
  <dc:creator>Смирнова Ксения Александровна</dc:creator>
  <cp:lastModifiedBy>Светлана</cp:lastModifiedBy>
  <cp:revision>69</cp:revision>
  <dcterms:created xsi:type="dcterms:W3CDTF">2011-03-11T08:51:56Z</dcterms:created>
  <dcterms:modified xsi:type="dcterms:W3CDTF">2018-02-12T07:21:24Z</dcterms:modified>
</cp:coreProperties>
</file>